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16" r:id="rId2"/>
    <p:sldId id="267" r:id="rId3"/>
    <p:sldId id="268" r:id="rId4"/>
    <p:sldId id="360" r:id="rId5"/>
    <p:sldId id="462" r:id="rId6"/>
    <p:sldId id="270" r:id="rId7"/>
    <p:sldId id="456" r:id="rId8"/>
    <p:sldId id="463" r:id="rId9"/>
    <p:sldId id="466" r:id="rId10"/>
    <p:sldId id="272" r:id="rId11"/>
    <p:sldId id="467" r:id="rId12"/>
    <p:sldId id="458" r:id="rId13"/>
    <p:sldId id="469" r:id="rId14"/>
    <p:sldId id="470" r:id="rId15"/>
    <p:sldId id="471" r:id="rId16"/>
    <p:sldId id="454" r:id="rId17"/>
    <p:sldId id="461" r:id="rId18"/>
    <p:sldId id="472" r:id="rId19"/>
    <p:sldId id="473" r:id="rId20"/>
    <p:sldId id="450" r:id="rId21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uil" id="{C41E965D-1BB0-6E42-80C1-B0CE61D34D0F}">
          <p14:sldIdLst>
            <p14:sldId id="416"/>
            <p14:sldId id="267"/>
          </p14:sldIdLst>
        </p14:section>
        <p14:section name="exp et motiv" id="{34C61D3D-3DDA-8544-919D-38908B71CF6E}">
          <p14:sldIdLst>
            <p14:sldId id="268"/>
            <p14:sldId id="360"/>
            <p14:sldId id="462"/>
          </p14:sldIdLst>
        </p14:section>
        <p14:section name="plan d'action" id="{DBB0F080-D76F-2449-A8A8-97428CE5CDE4}">
          <p14:sldIdLst>
            <p14:sldId id="270"/>
            <p14:sldId id="456"/>
            <p14:sldId id="463"/>
            <p14:sldId id="466"/>
          </p14:sldIdLst>
        </p14:section>
        <p14:section name="principes et obj" id="{D01103C6-D9B4-874A-903D-1D54C47D2E73}">
          <p14:sldIdLst>
            <p14:sldId id="272"/>
            <p14:sldId id="467"/>
            <p14:sldId id="458"/>
            <p14:sldId id="469"/>
            <p14:sldId id="470"/>
            <p14:sldId id="471"/>
          </p14:sldIdLst>
        </p14:section>
        <p14:section name="Conclusion et perspectives" id="{B476FE41-9420-4A9D-8D7B-B34D5FF1123E}">
          <p14:sldIdLst>
            <p14:sldId id="454"/>
            <p14:sldId id="461"/>
            <p14:sldId id="472"/>
            <p14:sldId id="473"/>
            <p14:sldId id="4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879"/>
    <a:srgbClr val="000000"/>
    <a:srgbClr val="FFFFFF"/>
    <a:srgbClr val="0078B2"/>
    <a:srgbClr val="1C2023"/>
    <a:srgbClr val="0070C0"/>
    <a:srgbClr val="B34B4B"/>
    <a:srgbClr val="B44B4B"/>
    <a:srgbClr val="093665"/>
    <a:srgbClr val="FAB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95097" autoAdjust="0"/>
  </p:normalViewPr>
  <p:slideViewPr>
    <p:cSldViewPr snapToGrid="0" snapToObjects="1">
      <p:cViewPr varScale="1">
        <p:scale>
          <a:sx n="69" d="100"/>
          <a:sy n="69" d="100"/>
        </p:scale>
        <p:origin x="32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B018847-6F3F-4B1E-8C48-6DFB294D3D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2257CF2-AB79-47E0-B3A9-914C7CFB92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B881F-CF08-48EB-BFC6-94664CA6C4F9}" type="datetimeFigureOut">
              <a:rPr lang="en-CA" smtClean="0"/>
              <a:t>2024-07-03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A09844-DC60-48ED-BEA5-810AA16C5C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781963-AC7D-4AD2-B35A-B0CAAC238E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70324-02A6-4FE3-A7AA-E388A958EAA3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15851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03/07/2024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F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49198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12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78431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13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186347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14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2387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15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7171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17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42210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18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225719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19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00866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20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05565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FD3857AC-E649-4C0D-86D5-C613F1E944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9871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0395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7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932179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8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69768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9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5484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11</a:t>
            </a:fld>
            <a:endParaRPr lang="en-LT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CEF7B7F-27A0-481F-B6D0-909E2FFCCB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076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E898-2E51-4004-A586-61C897C99595}" type="datetime1">
              <a:rPr lang="LID4096" smtClean="0"/>
              <a:t>07/03/2024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B0C3-7740-4530-93B1-AF2BFE7F8333}" type="datetime1">
              <a:rPr lang="LID4096" smtClean="0"/>
              <a:t>07/03/2024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67DB7-C9B7-4F13-BCD6-D8972516A2F8}" type="datetime1">
              <a:rPr lang="LID4096" smtClean="0"/>
              <a:t>07/03/2024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AFB3-9A56-4420-ACAA-39B6DC36D290}" type="datetime1">
              <a:rPr lang="LID4096" smtClean="0"/>
              <a:t>07/03/2024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F350-B5B7-4386-85E6-7FDA650A58A4}" type="datetime1">
              <a:rPr lang="LID4096" smtClean="0"/>
              <a:t>07/03/2024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35FD-DFF8-4E0A-87C1-FF5875917E10}" type="datetime1">
              <a:rPr lang="LID4096" smtClean="0"/>
              <a:t>07/03/2024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4D7A9-37EE-4435-AAC8-B4CF323D0982}" type="datetime1">
              <a:rPr lang="LID4096" smtClean="0"/>
              <a:t>07/03/2024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C3721-BF43-4F21-B00B-3754C854B19C}" type="datetime1">
              <a:rPr lang="LID4096" smtClean="0"/>
              <a:t>07/03/2024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867E0-29F1-44AA-94BA-DE340CF87D78}" type="datetime1">
              <a:rPr lang="LID4096" smtClean="0"/>
              <a:t>07/03/2024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1435B-B9E3-4FD2-91FE-B314B266524E}" type="datetime1">
              <a:rPr lang="LID4096" smtClean="0"/>
              <a:t>07/03/2024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0011F-62D4-4807-BAF9-6A78A1519E4B}" type="datetime1">
              <a:rPr lang="LID4096" smtClean="0"/>
              <a:t>07/03/2024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4635-8231-4941-ADB9-B2790C229611}" type="datetime1">
              <a:rPr lang="LID4096" smtClean="0"/>
              <a:t>07/03/2024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image" Target="../media/image5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0.png"/><Relationship Id="rId5" Type="http://schemas.openxmlformats.org/officeDocument/2006/relationships/image" Target="../media/image30.png"/><Relationship Id="rId15" Type="http://schemas.openxmlformats.org/officeDocument/2006/relationships/slide" Target="slide16.xml"/><Relationship Id="rId10" Type="http://schemas.openxmlformats.org/officeDocument/2006/relationships/slide" Target="slide6.xml"/><Relationship Id="rId4" Type="http://schemas.openxmlformats.org/officeDocument/2006/relationships/slide" Target="slide10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5.emf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7D46D7-66D2-C0D4-AAC2-DB87847E3D80}"/>
              </a:ext>
            </a:extLst>
          </p:cNvPr>
          <p:cNvSpPr txBox="1"/>
          <p:nvPr/>
        </p:nvSpPr>
        <p:spPr>
          <a:xfrm>
            <a:off x="254000" y="2622352"/>
            <a:ext cx="1194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Modification de code G pour l’impression 4D </a:t>
            </a:r>
            <a:endParaRPr lang="fr-FR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AC1C9BE-98DA-5A9D-4B20-E7ED1EFD72F4}"/>
              </a:ext>
            </a:extLst>
          </p:cNvPr>
          <p:cNvSpPr txBox="1"/>
          <p:nvPr/>
        </p:nvSpPr>
        <p:spPr>
          <a:xfrm>
            <a:off x="2786735" y="4681225"/>
            <a:ext cx="663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Réalisé par :        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Aymen Mtar</a:t>
            </a:r>
          </a:p>
          <a:p>
            <a:pPr algn="ctr"/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Bénédicte </a:t>
            </a:r>
            <a:r>
              <a:rPr lang="fr-FR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Turbant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algn="ctr"/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Alejandro Rondon </a:t>
            </a:r>
          </a:p>
        </p:txBody>
      </p:sp>
      <p:cxnSp>
        <p:nvCxnSpPr>
          <p:cNvPr id="5" name="Google Shape;11535;p1">
            <a:extLst>
              <a:ext uri="{FF2B5EF4-FFF2-40B4-BE49-F238E27FC236}">
                <a16:creationId xmlns:a16="http://schemas.microsoft.com/office/drawing/2014/main" id="{178BFC99-5743-C0BD-7BE7-99098F5E6144}"/>
              </a:ext>
            </a:extLst>
          </p:cNvPr>
          <p:cNvCxnSpPr/>
          <p:nvPr/>
        </p:nvCxnSpPr>
        <p:spPr>
          <a:xfrm>
            <a:off x="10160" y="3794810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" name="Google Shape;11536;p1">
            <a:extLst>
              <a:ext uri="{FF2B5EF4-FFF2-40B4-BE49-F238E27FC236}">
                <a16:creationId xmlns:a16="http://schemas.microsoft.com/office/drawing/2014/main" id="{C3591826-FC65-916F-82B9-33106C5F2C3D}"/>
              </a:ext>
            </a:extLst>
          </p:cNvPr>
          <p:cNvCxnSpPr/>
          <p:nvPr/>
        </p:nvCxnSpPr>
        <p:spPr>
          <a:xfrm>
            <a:off x="10160" y="2278106"/>
            <a:ext cx="12192000" cy="0"/>
          </a:xfrm>
          <a:prstGeom prst="straightConnector1">
            <a:avLst/>
          </a:prstGeom>
          <a:noFill/>
          <a:ln w="381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16" name="Image 15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43CEDDD7-A45D-C546-77BA-191FB2E94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836" y="0"/>
            <a:ext cx="1421841" cy="1066381"/>
          </a:xfrm>
          <a:prstGeom prst="rect">
            <a:avLst/>
          </a:prstGeom>
        </p:spPr>
      </p:pic>
      <p:sp>
        <p:nvSpPr>
          <p:cNvPr id="9" name="Google Shape;11543;p1">
            <a:extLst>
              <a:ext uri="{FF2B5EF4-FFF2-40B4-BE49-F238E27FC236}">
                <a16:creationId xmlns:a16="http://schemas.microsoft.com/office/drawing/2014/main" id="{861631CA-B899-0902-A8DA-EEC70DE8C8DF}"/>
              </a:ext>
            </a:extLst>
          </p:cNvPr>
          <p:cNvSpPr txBox="1"/>
          <p:nvPr/>
        </p:nvSpPr>
        <p:spPr>
          <a:xfrm>
            <a:off x="3779216" y="1391945"/>
            <a:ext cx="4653887" cy="83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F3864"/>
                </a:solidFill>
                <a:latin typeface="Raleway Black"/>
                <a:ea typeface="Raleway Black"/>
                <a:cs typeface="Raleway Black"/>
                <a:sym typeface="Raleway Black"/>
              </a:rPr>
              <a:t>Projet</a:t>
            </a:r>
            <a:r>
              <a:rPr lang="en-US" sz="2800" b="1" i="0" u="none" strike="noStrike" cap="none" dirty="0">
                <a:solidFill>
                  <a:srgbClr val="1F3864"/>
                </a:solidFill>
                <a:latin typeface="Raleway Black"/>
                <a:ea typeface="Raleway Black"/>
                <a:cs typeface="Raleway Black"/>
                <a:sym typeface="Raleway Black"/>
              </a:rPr>
              <a:t> final de 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3300" b="1" i="0" u="none" strike="noStrike" cap="none" dirty="0">
              <a:solidFill>
                <a:srgbClr val="00234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5383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61065"/>
            <a:ext cx="6452840" cy="6452838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025E7A-8F12-4397-80C3-7255B807E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10</a:t>
            </a:fld>
            <a:endParaRPr lang="fr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90B43-DFE5-92FC-4DE9-3F8AD1C4C161}"/>
              </a:ext>
            </a:extLst>
          </p:cNvPr>
          <p:cNvSpPr/>
          <p:nvPr/>
        </p:nvSpPr>
        <p:spPr>
          <a:xfrm>
            <a:off x="3171569" y="4317010"/>
            <a:ext cx="58741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spc="-150" dirty="0"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Modélisation et description </a:t>
            </a:r>
            <a:endParaRPr kumimoji="0" lang="fr-FR" sz="4800" i="0" u="none" strike="noStrike" kern="1200" cap="none" spc="-150" normalizeH="0" baseline="0" noProof="0" dirty="0">
              <a:ln>
                <a:noFill/>
              </a:ln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Image 6" descr="Une image contenant symbole, Graphique, conception&#10;&#10;Description générée automatiquement">
            <a:extLst>
              <a:ext uri="{FF2B5EF4-FFF2-40B4-BE49-F238E27FC236}">
                <a16:creationId xmlns:a16="http://schemas.microsoft.com/office/drawing/2014/main" id="{D4AABA5B-A6A9-B6D7-1EA4-320224FE1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092" y="538510"/>
            <a:ext cx="4378218" cy="437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11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D510DC-0E9A-7489-D1A8-FE5F278D13CF}"/>
              </a:ext>
            </a:extLst>
          </p:cNvPr>
          <p:cNvSpPr/>
          <p:nvPr/>
        </p:nvSpPr>
        <p:spPr>
          <a:xfrm>
            <a:off x="2819761" y="136525"/>
            <a:ext cx="5874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Modélisation et description </a:t>
            </a:r>
            <a:endParaRPr kumimoji="0" lang="fr-FR" sz="3600" b="1" i="0" u="none" strike="noStrike" kern="1200" cap="none" spc="-150" normalizeH="0" baseline="0" noProof="0" dirty="0">
              <a:ln>
                <a:noFill/>
              </a:ln>
              <a:solidFill>
                <a:srgbClr val="114879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D9953E-A9C1-F27E-5165-C1A5BDC88674}"/>
              </a:ext>
            </a:extLst>
          </p:cNvPr>
          <p:cNvSpPr txBox="1"/>
          <p:nvPr/>
        </p:nvSpPr>
        <p:spPr>
          <a:xfrm>
            <a:off x="554362" y="1590410"/>
            <a:ext cx="6934574" cy="3337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Notre programme se constitue de : 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Classe pour la lecture et la division de code G 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Classe pour la modification de température 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Classe pour la modification de vitesse 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Classe pour le passage de tête  </a:t>
            </a: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Main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848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12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D510DC-0E9A-7489-D1A8-FE5F278D13CF}"/>
              </a:ext>
            </a:extLst>
          </p:cNvPr>
          <p:cNvSpPr/>
          <p:nvPr/>
        </p:nvSpPr>
        <p:spPr>
          <a:xfrm>
            <a:off x="2819761" y="136525"/>
            <a:ext cx="5874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Modélisation et description </a:t>
            </a:r>
            <a:endParaRPr kumimoji="0" lang="fr-FR" sz="3600" b="1" i="0" u="none" strike="noStrike" kern="1200" cap="none" spc="-150" normalizeH="0" baseline="0" noProof="0" dirty="0">
              <a:ln>
                <a:noFill/>
              </a:ln>
              <a:solidFill>
                <a:srgbClr val="114879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D9953E-A9C1-F27E-5165-C1A5BDC88674}"/>
              </a:ext>
            </a:extLst>
          </p:cNvPr>
          <p:cNvSpPr txBox="1"/>
          <p:nvPr/>
        </p:nvSpPr>
        <p:spPr>
          <a:xfrm>
            <a:off x="525833" y="1925666"/>
            <a:ext cx="6934574" cy="56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CA" dirty="0"/>
              <a:t>1- Une </a:t>
            </a:r>
            <a:r>
              <a:rPr lang="en-CA" dirty="0" err="1"/>
              <a:t>fonction</a:t>
            </a:r>
            <a:r>
              <a:rPr lang="en-CA" dirty="0"/>
              <a:t> pour </a:t>
            </a:r>
            <a:r>
              <a:rPr lang="en-CA" dirty="0" err="1"/>
              <a:t>ouvrir</a:t>
            </a:r>
            <a:r>
              <a:rPr lang="en-CA" dirty="0"/>
              <a:t> et lire le </a:t>
            </a:r>
            <a:r>
              <a:rPr lang="en-CA" dirty="0" err="1"/>
              <a:t>fichier</a:t>
            </a:r>
            <a:r>
              <a:rPr lang="en-CA" dirty="0"/>
              <a:t> code G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3115E-8D92-2E92-8A19-E3435C71287E}"/>
              </a:ext>
            </a:extLst>
          </p:cNvPr>
          <p:cNvSpPr txBox="1"/>
          <p:nvPr/>
        </p:nvSpPr>
        <p:spPr>
          <a:xfrm>
            <a:off x="525833" y="1168917"/>
            <a:ext cx="9707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Class </a:t>
            </a:r>
            <a:r>
              <a:rPr lang="fr-FR" sz="2400" b="1" spc="-150" dirty="0" err="1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lire_codeg</a:t>
            </a:r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 : </a:t>
            </a:r>
            <a:endParaRPr lang="fr-FR" sz="2000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6B0729-3511-E909-0E7F-4354028B92AF}"/>
              </a:ext>
            </a:extLst>
          </p:cNvPr>
          <p:cNvSpPr txBox="1"/>
          <p:nvPr/>
        </p:nvSpPr>
        <p:spPr>
          <a:xfrm>
            <a:off x="525833" y="3251808"/>
            <a:ext cx="6934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2- Une </a:t>
            </a:r>
            <a:r>
              <a:rPr lang="en-CA" dirty="0" err="1"/>
              <a:t>fonction</a:t>
            </a:r>
            <a:r>
              <a:rPr lang="en-CA" dirty="0"/>
              <a:t> pour </a:t>
            </a:r>
            <a:r>
              <a:rPr lang="en-CA" dirty="0" err="1"/>
              <a:t>diviser</a:t>
            </a:r>
            <a:r>
              <a:rPr lang="en-CA" dirty="0"/>
              <a:t> les couches de programme </a:t>
            </a:r>
            <a:r>
              <a:rPr lang="en-CA" dirty="0" err="1"/>
              <a:t>selon</a:t>
            </a:r>
            <a:r>
              <a:rPr lang="en-CA" dirty="0"/>
              <a:t> le mot ‘’Layer’’ et les </a:t>
            </a:r>
            <a:r>
              <a:rPr lang="en-CA" dirty="0" err="1"/>
              <a:t>mettre</a:t>
            </a:r>
            <a:r>
              <a:rPr lang="en-CA" dirty="0"/>
              <a:t> dans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liste</a:t>
            </a:r>
            <a:r>
              <a:rPr lang="en-CA" dirty="0"/>
              <a:t> de sous-</a:t>
            </a:r>
            <a:r>
              <a:rPr lang="en-CA" dirty="0" err="1"/>
              <a:t>listes</a:t>
            </a:r>
            <a:r>
              <a:rPr lang="en-CA" dirty="0"/>
              <a:t>  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8803A10-A673-2D76-CCC2-71839F7F8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088" y="1890095"/>
            <a:ext cx="3330229" cy="40160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518264-1DB4-0B7A-FCAA-30F5C9E547C8}"/>
              </a:ext>
            </a:extLst>
          </p:cNvPr>
          <p:cNvSpPr/>
          <p:nvPr/>
        </p:nvSpPr>
        <p:spPr>
          <a:xfrm>
            <a:off x="8043088" y="3035808"/>
            <a:ext cx="762584" cy="3017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120B74-76E8-932B-226C-C0E9FD69BEF0}"/>
              </a:ext>
            </a:extLst>
          </p:cNvPr>
          <p:cNvSpPr txBox="1"/>
          <p:nvPr/>
        </p:nvSpPr>
        <p:spPr>
          <a:xfrm>
            <a:off x="525833" y="4528920"/>
            <a:ext cx="693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3- Une </a:t>
            </a:r>
            <a:r>
              <a:rPr lang="en-CA" dirty="0" err="1"/>
              <a:t>fonction</a:t>
            </a:r>
            <a:r>
              <a:rPr lang="en-CA" dirty="0"/>
              <a:t> pour </a:t>
            </a:r>
            <a:r>
              <a:rPr lang="en-CA" dirty="0" err="1"/>
              <a:t>calculer</a:t>
            </a:r>
            <a:r>
              <a:rPr lang="en-CA" dirty="0"/>
              <a:t> le </a:t>
            </a:r>
            <a:r>
              <a:rPr lang="en-CA" dirty="0" err="1"/>
              <a:t>nombre</a:t>
            </a:r>
            <a:r>
              <a:rPr lang="en-CA" dirty="0"/>
              <a:t> de couches (longueur de </a:t>
            </a:r>
            <a:r>
              <a:rPr lang="en-CA" dirty="0" err="1"/>
              <a:t>liste</a:t>
            </a:r>
            <a:r>
              <a:rPr lang="en-CA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710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7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13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D510DC-0E9A-7489-D1A8-FE5F278D13CF}"/>
              </a:ext>
            </a:extLst>
          </p:cNvPr>
          <p:cNvSpPr/>
          <p:nvPr/>
        </p:nvSpPr>
        <p:spPr>
          <a:xfrm>
            <a:off x="2819761" y="136525"/>
            <a:ext cx="5874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Modélisation et description </a:t>
            </a:r>
            <a:endParaRPr kumimoji="0" lang="fr-FR" sz="3600" b="1" i="0" u="none" strike="noStrike" kern="1200" cap="none" spc="-150" normalizeH="0" baseline="0" noProof="0" dirty="0">
              <a:ln>
                <a:noFill/>
              </a:ln>
              <a:solidFill>
                <a:srgbClr val="114879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D9953E-A9C1-F27E-5165-C1A5BDC88674}"/>
              </a:ext>
            </a:extLst>
          </p:cNvPr>
          <p:cNvSpPr txBox="1"/>
          <p:nvPr/>
        </p:nvSpPr>
        <p:spPr>
          <a:xfrm>
            <a:off x="525832" y="1925666"/>
            <a:ext cx="9578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1- Une </a:t>
            </a:r>
            <a:r>
              <a:rPr lang="en-CA" dirty="0" err="1"/>
              <a:t>fonction</a:t>
            </a:r>
            <a:r>
              <a:rPr lang="en-CA" dirty="0"/>
              <a:t> pour </a:t>
            </a:r>
            <a:r>
              <a:rPr lang="en-CA" dirty="0" err="1"/>
              <a:t>l’ajout</a:t>
            </a:r>
            <a:r>
              <a:rPr lang="en-CA" dirty="0"/>
              <a:t> des instructions de temperature de </a:t>
            </a:r>
            <a:r>
              <a:rPr lang="en-CA" dirty="0" err="1"/>
              <a:t>buse</a:t>
            </a:r>
            <a:r>
              <a:rPr lang="en-CA" dirty="0"/>
              <a:t> (M104 et M109) dans </a:t>
            </a:r>
            <a:r>
              <a:rPr lang="en-CA" dirty="0" err="1"/>
              <a:t>tous</a:t>
            </a:r>
            <a:r>
              <a:rPr lang="en-CA" dirty="0"/>
              <a:t> les couches de programme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3115E-8D92-2E92-8A19-E3435C71287E}"/>
              </a:ext>
            </a:extLst>
          </p:cNvPr>
          <p:cNvSpPr txBox="1"/>
          <p:nvPr/>
        </p:nvSpPr>
        <p:spPr>
          <a:xfrm>
            <a:off x="525833" y="1168917"/>
            <a:ext cx="9707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Class </a:t>
            </a:r>
            <a:r>
              <a:rPr lang="fr-FR" sz="2400" b="1" spc="-150" dirty="0" err="1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modifier_temperature</a:t>
            </a:r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 : </a:t>
            </a:r>
            <a:endParaRPr lang="fr-FR" sz="2000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6B0729-3511-E909-0E7F-4354028B92AF}"/>
              </a:ext>
            </a:extLst>
          </p:cNvPr>
          <p:cNvSpPr txBox="1"/>
          <p:nvPr/>
        </p:nvSpPr>
        <p:spPr>
          <a:xfrm>
            <a:off x="525832" y="3251808"/>
            <a:ext cx="9349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2- Une </a:t>
            </a:r>
            <a:r>
              <a:rPr lang="en-CA" dirty="0" err="1"/>
              <a:t>fonction</a:t>
            </a:r>
            <a:r>
              <a:rPr lang="en-CA" dirty="0"/>
              <a:t> pour la modification </a:t>
            </a:r>
            <a:r>
              <a:rPr lang="en-CA" dirty="0" err="1"/>
              <a:t>constante</a:t>
            </a:r>
            <a:r>
              <a:rPr lang="en-CA" dirty="0"/>
              <a:t> de temperature </a:t>
            </a:r>
            <a:r>
              <a:rPr lang="fr-FR" dirty="0"/>
              <a:t>en  vérifiant la phase de chaque couche et modifiant la valeur de M104 et M109</a:t>
            </a:r>
            <a:endParaRPr lang="en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120B74-76E8-932B-226C-C0E9FD69BEF0}"/>
              </a:ext>
            </a:extLst>
          </p:cNvPr>
          <p:cNvSpPr txBox="1"/>
          <p:nvPr/>
        </p:nvSpPr>
        <p:spPr>
          <a:xfrm>
            <a:off x="525833" y="4528920"/>
            <a:ext cx="9578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3- Une </a:t>
            </a:r>
            <a:r>
              <a:rPr lang="en-CA" dirty="0" err="1"/>
              <a:t>fonction</a:t>
            </a:r>
            <a:r>
              <a:rPr lang="en-CA" dirty="0"/>
              <a:t> pour la modification </a:t>
            </a:r>
            <a:r>
              <a:rPr lang="en-CA" dirty="0" err="1"/>
              <a:t>croissante</a:t>
            </a:r>
            <a:r>
              <a:rPr lang="en-CA" dirty="0"/>
              <a:t>/</a:t>
            </a:r>
            <a:r>
              <a:rPr lang="en-CA" dirty="0" err="1"/>
              <a:t>décroissante</a:t>
            </a:r>
            <a:r>
              <a:rPr lang="en-CA" dirty="0"/>
              <a:t> de temperature </a:t>
            </a:r>
            <a:r>
              <a:rPr lang="fr-FR" dirty="0"/>
              <a:t>en  vérifiant la phase de chaque couche, calculant la température avec l’équation : </a:t>
            </a:r>
          </a:p>
          <a:p>
            <a:pPr algn="just"/>
            <a:r>
              <a:rPr lang="fr-FR" dirty="0"/>
              <a:t>Temp actuelle = temp précédente + (différance de temp dans la phase/nombre de couche dans la phase)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036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14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D510DC-0E9A-7489-D1A8-FE5F278D13CF}"/>
              </a:ext>
            </a:extLst>
          </p:cNvPr>
          <p:cNvSpPr/>
          <p:nvPr/>
        </p:nvSpPr>
        <p:spPr>
          <a:xfrm>
            <a:off x="2819761" y="136525"/>
            <a:ext cx="5874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Modélisation et description </a:t>
            </a:r>
            <a:endParaRPr kumimoji="0" lang="fr-FR" sz="3600" b="1" i="0" u="none" strike="noStrike" kern="1200" cap="none" spc="-150" normalizeH="0" baseline="0" noProof="0" dirty="0">
              <a:ln>
                <a:noFill/>
              </a:ln>
              <a:solidFill>
                <a:srgbClr val="114879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D9953E-A9C1-F27E-5165-C1A5BDC88674}"/>
              </a:ext>
            </a:extLst>
          </p:cNvPr>
          <p:cNvSpPr txBox="1"/>
          <p:nvPr/>
        </p:nvSpPr>
        <p:spPr>
          <a:xfrm>
            <a:off x="525833" y="1925666"/>
            <a:ext cx="6085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Coefficient = V donnée / V </a:t>
            </a:r>
            <a:r>
              <a:rPr lang="en-CA" dirty="0" err="1"/>
              <a:t>initiale</a:t>
            </a:r>
            <a:r>
              <a:rPr lang="en-CA" dirty="0"/>
              <a:t> </a:t>
            </a:r>
          </a:p>
          <a:p>
            <a:pPr algn="just"/>
            <a:r>
              <a:rPr lang="en-CA" dirty="0"/>
              <a:t>(Sans </a:t>
            </a:r>
            <a:r>
              <a:rPr lang="en-CA" dirty="0" err="1"/>
              <a:t>oublier</a:t>
            </a:r>
            <a:r>
              <a:rPr lang="en-CA" dirty="0"/>
              <a:t> la </a:t>
            </a:r>
            <a:r>
              <a:rPr lang="en-CA" dirty="0" err="1"/>
              <a:t>convertion</a:t>
            </a:r>
            <a:r>
              <a:rPr lang="en-CA" dirty="0"/>
              <a:t>)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3115E-8D92-2E92-8A19-E3435C71287E}"/>
              </a:ext>
            </a:extLst>
          </p:cNvPr>
          <p:cNvSpPr txBox="1"/>
          <p:nvPr/>
        </p:nvSpPr>
        <p:spPr>
          <a:xfrm>
            <a:off x="525833" y="1168917"/>
            <a:ext cx="9707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Class </a:t>
            </a:r>
            <a:r>
              <a:rPr lang="fr-FR" sz="2400" b="1" spc="-150" dirty="0" err="1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modifier_vitesse</a:t>
            </a:r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 : </a:t>
            </a:r>
            <a:endParaRPr lang="fr-FR" sz="2000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6B0729-3511-E909-0E7F-4354028B92AF}"/>
              </a:ext>
            </a:extLst>
          </p:cNvPr>
          <p:cNvSpPr txBox="1"/>
          <p:nvPr/>
        </p:nvSpPr>
        <p:spPr>
          <a:xfrm>
            <a:off x="525833" y="3251808"/>
            <a:ext cx="608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1- Une </a:t>
            </a:r>
            <a:r>
              <a:rPr lang="en-CA" dirty="0" err="1"/>
              <a:t>fonction</a:t>
            </a:r>
            <a:r>
              <a:rPr lang="en-CA" dirty="0"/>
              <a:t> pour la modification </a:t>
            </a:r>
            <a:r>
              <a:rPr lang="en-CA" dirty="0" err="1"/>
              <a:t>constante</a:t>
            </a:r>
            <a:r>
              <a:rPr lang="en-CA" dirty="0"/>
              <a:t> de </a:t>
            </a:r>
            <a:r>
              <a:rPr lang="fr-FR" dirty="0"/>
              <a:t>vitesse</a:t>
            </a:r>
            <a:endParaRPr lang="en-CA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F120B74-76E8-932B-226C-C0E9FD69BEF0}"/>
              </a:ext>
            </a:extLst>
          </p:cNvPr>
          <p:cNvSpPr txBox="1"/>
          <p:nvPr/>
        </p:nvSpPr>
        <p:spPr>
          <a:xfrm>
            <a:off x="525833" y="4170285"/>
            <a:ext cx="608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2- Une fonction pour la modification linéaire de vitesse</a:t>
            </a:r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FD461E-1C2D-F123-5A25-9B3811358B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1"/>
          <a:stretch/>
        </p:blipFill>
        <p:spPr>
          <a:xfrm>
            <a:off x="6611113" y="2214895"/>
            <a:ext cx="5567496" cy="31434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ED21561-2634-EB4D-43BE-D170A4173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347" y="1236420"/>
            <a:ext cx="3066542" cy="52878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8C01AA-D551-6CB7-9ECD-89FB9F4B2D00}"/>
              </a:ext>
            </a:extLst>
          </p:cNvPr>
          <p:cNvSpPr/>
          <p:nvPr/>
        </p:nvSpPr>
        <p:spPr>
          <a:xfrm>
            <a:off x="8266175" y="2768666"/>
            <a:ext cx="2601713" cy="256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9B64EC-3084-9EB6-D1DD-1D1B9396515D}"/>
              </a:ext>
            </a:extLst>
          </p:cNvPr>
          <p:cNvSpPr/>
          <p:nvPr/>
        </p:nvSpPr>
        <p:spPr>
          <a:xfrm>
            <a:off x="8253981" y="2353122"/>
            <a:ext cx="2601713" cy="256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292F3B-4CFC-E9E0-5B46-C91FFB01082E}"/>
              </a:ext>
            </a:extLst>
          </p:cNvPr>
          <p:cNvSpPr/>
          <p:nvPr/>
        </p:nvSpPr>
        <p:spPr>
          <a:xfrm>
            <a:off x="8266174" y="1912082"/>
            <a:ext cx="2601713" cy="256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7B440C-2F6E-0844-EB2A-561AB10EAE46}"/>
              </a:ext>
            </a:extLst>
          </p:cNvPr>
          <p:cNvSpPr/>
          <p:nvPr/>
        </p:nvSpPr>
        <p:spPr>
          <a:xfrm>
            <a:off x="8266176" y="3207659"/>
            <a:ext cx="2601713" cy="2560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690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9" grpId="0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15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D510DC-0E9A-7489-D1A8-FE5F278D13CF}"/>
              </a:ext>
            </a:extLst>
          </p:cNvPr>
          <p:cNvSpPr/>
          <p:nvPr/>
        </p:nvSpPr>
        <p:spPr>
          <a:xfrm>
            <a:off x="2819761" y="136525"/>
            <a:ext cx="5874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Modélisation et description </a:t>
            </a:r>
            <a:endParaRPr kumimoji="0" lang="fr-FR" sz="3600" b="1" i="0" u="none" strike="noStrike" kern="1200" cap="none" spc="-150" normalizeH="0" baseline="0" noProof="0" dirty="0">
              <a:ln>
                <a:noFill/>
              </a:ln>
              <a:solidFill>
                <a:srgbClr val="114879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D9953E-A9C1-F27E-5165-C1A5BDC88674}"/>
              </a:ext>
            </a:extLst>
          </p:cNvPr>
          <p:cNvSpPr txBox="1"/>
          <p:nvPr/>
        </p:nvSpPr>
        <p:spPr>
          <a:xfrm>
            <a:off x="525833" y="1925666"/>
            <a:ext cx="608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1- </a:t>
            </a:r>
            <a:r>
              <a:rPr lang="en-CA" dirty="0" err="1"/>
              <a:t>Demande</a:t>
            </a:r>
            <a:r>
              <a:rPr lang="en-CA" dirty="0"/>
              <a:t> des choix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323115E-8D92-2E92-8A19-E3435C71287E}"/>
              </a:ext>
            </a:extLst>
          </p:cNvPr>
          <p:cNvSpPr txBox="1"/>
          <p:nvPr/>
        </p:nvSpPr>
        <p:spPr>
          <a:xfrm>
            <a:off x="525833" y="1168917"/>
            <a:ext cx="9707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Main : </a:t>
            </a:r>
            <a:endParaRPr lang="fr-FR" sz="2000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6B0729-3511-E909-0E7F-4354028B92AF}"/>
              </a:ext>
            </a:extLst>
          </p:cNvPr>
          <p:cNvSpPr txBox="1"/>
          <p:nvPr/>
        </p:nvSpPr>
        <p:spPr>
          <a:xfrm>
            <a:off x="525833" y="3716611"/>
            <a:ext cx="608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3- </a:t>
            </a:r>
            <a:r>
              <a:rPr lang="fr-FR" dirty="0"/>
              <a:t>Sauvegarde de nouveau code G </a:t>
            </a:r>
            <a:endParaRPr lang="en-CA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BC186A-B576-DF14-6380-C1ED5BDF2728}"/>
              </a:ext>
            </a:extLst>
          </p:cNvPr>
          <p:cNvSpPr txBox="1"/>
          <p:nvPr/>
        </p:nvSpPr>
        <p:spPr>
          <a:xfrm>
            <a:off x="525833" y="2829922"/>
            <a:ext cx="608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2- </a:t>
            </a:r>
            <a:r>
              <a:rPr lang="fr-FR" dirty="0"/>
              <a:t>L’exécution des fonctions </a:t>
            </a:r>
            <a:r>
              <a:rPr lang="en-CA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9711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184997"/>
            <a:ext cx="6452840" cy="6452838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solidFill>
                <a:srgbClr val="1C2023"/>
              </a:solidFill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90083" y="4820846"/>
            <a:ext cx="602590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b="1" spc="-150" dirty="0"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Vérification et validation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D49A31-619C-452C-98E3-668074F9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16</a:t>
            </a:fld>
            <a:endParaRPr lang="fr-CA"/>
          </a:p>
        </p:txBody>
      </p:sp>
      <p:pic>
        <p:nvPicPr>
          <p:cNvPr id="7" name="Image 6" descr="Une image contenant capture d’écran, cercle&#10;&#10;Description générée automatiquement">
            <a:extLst>
              <a:ext uri="{FF2B5EF4-FFF2-40B4-BE49-F238E27FC236}">
                <a16:creationId xmlns:a16="http://schemas.microsoft.com/office/drawing/2014/main" id="{5DF32D67-F6CB-0A93-B182-1A271DBD1F8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4393845" y="841273"/>
            <a:ext cx="3890619" cy="389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4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690BCF-1EB6-4591-C1AB-72A72E24F4F0}"/>
              </a:ext>
            </a:extLst>
          </p:cNvPr>
          <p:cNvSpPr txBox="1"/>
          <p:nvPr/>
        </p:nvSpPr>
        <p:spPr>
          <a:xfrm>
            <a:off x="525833" y="1153344"/>
            <a:ext cx="89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Manuellement</a:t>
            </a:r>
            <a:r>
              <a:rPr lang="en-CA" dirty="0"/>
              <a:t> dans le code G 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578BE-5EC1-44D6-3CC1-018854866D98}"/>
              </a:ext>
            </a:extLst>
          </p:cNvPr>
          <p:cNvSpPr/>
          <p:nvPr/>
        </p:nvSpPr>
        <p:spPr>
          <a:xfrm>
            <a:off x="2990083" y="160909"/>
            <a:ext cx="6025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Vérification et validation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3C2E62-4FD8-EA67-61C2-AD048F76A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067" y="1771503"/>
            <a:ext cx="3404031" cy="46638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A185133-49BB-1698-9872-F10154034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4777" y="1771502"/>
            <a:ext cx="4747671" cy="46638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B6008F-387F-2904-8231-E30AF773D6DF}"/>
              </a:ext>
            </a:extLst>
          </p:cNvPr>
          <p:cNvSpPr/>
          <p:nvPr/>
        </p:nvSpPr>
        <p:spPr>
          <a:xfrm>
            <a:off x="5414777" y="3249038"/>
            <a:ext cx="4517163" cy="5058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721F5D-1A59-396B-1FB2-E52A2C7AC3BB}"/>
              </a:ext>
            </a:extLst>
          </p:cNvPr>
          <p:cNvSpPr/>
          <p:nvPr/>
        </p:nvSpPr>
        <p:spPr>
          <a:xfrm>
            <a:off x="1178057" y="2112264"/>
            <a:ext cx="1546855" cy="2468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93B894-A3E5-D0A3-ADE4-F3C5552E1022}"/>
              </a:ext>
            </a:extLst>
          </p:cNvPr>
          <p:cNvSpPr/>
          <p:nvPr/>
        </p:nvSpPr>
        <p:spPr>
          <a:xfrm>
            <a:off x="5347721" y="4805614"/>
            <a:ext cx="3064759" cy="505839"/>
          </a:xfrm>
          <a:prstGeom prst="rect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20EDE7-6598-F10A-4343-74DF2BFE58C9}"/>
              </a:ext>
            </a:extLst>
          </p:cNvPr>
          <p:cNvSpPr/>
          <p:nvPr/>
        </p:nvSpPr>
        <p:spPr>
          <a:xfrm>
            <a:off x="1288067" y="4828916"/>
            <a:ext cx="2753581" cy="333315"/>
          </a:xfrm>
          <a:prstGeom prst="rect">
            <a:avLst/>
          </a:prstGeom>
          <a:noFill/>
          <a:ln w="762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57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690BCF-1EB6-4591-C1AB-72A72E24F4F0}"/>
              </a:ext>
            </a:extLst>
          </p:cNvPr>
          <p:cNvSpPr txBox="1"/>
          <p:nvPr/>
        </p:nvSpPr>
        <p:spPr>
          <a:xfrm>
            <a:off x="525833" y="1153344"/>
            <a:ext cx="896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Outil de visualisation (</a:t>
            </a:r>
            <a:r>
              <a:rPr lang="fr-FR" dirty="0" err="1"/>
              <a:t>PrusSlicer</a:t>
            </a:r>
            <a:r>
              <a:rPr lang="fr-FR" dirty="0"/>
              <a:t>)</a:t>
            </a:r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8578BE-5EC1-44D6-3CC1-018854866D98}"/>
              </a:ext>
            </a:extLst>
          </p:cNvPr>
          <p:cNvSpPr/>
          <p:nvPr/>
        </p:nvSpPr>
        <p:spPr>
          <a:xfrm>
            <a:off x="2990083" y="160909"/>
            <a:ext cx="6025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Vérification et validation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C310199-24A3-6693-69C8-4B84A3E4A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87" y="2187095"/>
            <a:ext cx="5456213" cy="35797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4631715-1140-B8AD-60CD-FBAFA230E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2200" y="2187095"/>
            <a:ext cx="5561814" cy="35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8578BE-5EC1-44D6-3CC1-018854866D98}"/>
              </a:ext>
            </a:extLst>
          </p:cNvPr>
          <p:cNvSpPr/>
          <p:nvPr/>
        </p:nvSpPr>
        <p:spPr>
          <a:xfrm>
            <a:off x="3083049" y="3105834"/>
            <a:ext cx="6025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44728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>
            <a:off x="3667999" y="1755876"/>
            <a:ext cx="1043680" cy="587569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7201504" y="3579795"/>
            <a:ext cx="1093131" cy="5795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7290043"/>
                  </p:ext>
                </p:extLst>
              </p:nvPr>
            </p:nvGraphicFramePr>
            <p:xfrm>
              <a:off x="5646492" y="1297243"/>
              <a:ext cx="4203153" cy="2364273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03153" cy="236427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6492" y="1297243"/>
                <a:ext cx="4203153" cy="2364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4983463"/>
                  </p:ext>
                </p:extLst>
              </p:nvPr>
            </p:nvGraphicFramePr>
            <p:xfrm>
              <a:off x="121912" y="1469285"/>
              <a:ext cx="4114048" cy="2314151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14048" cy="2314151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912" y="1469285"/>
                <a:ext cx="4114048" cy="2314151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9848112"/>
                  </p:ext>
                </p:extLst>
              </p:nvPr>
            </p:nvGraphicFramePr>
            <p:xfrm>
              <a:off x="2748952" y="3863340"/>
              <a:ext cx="4203153" cy="2364274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03153" cy="236427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48952" y="3863340"/>
                <a:ext cx="4203153" cy="236427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58DB5B5-D57B-4480-A4BA-ABE5A63E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z="1600" smtClean="0">
                <a:solidFill>
                  <a:schemeClr val="tx1"/>
                </a:solidFill>
              </a:rPr>
              <a:t>2</a:t>
            </a:fld>
            <a:endParaRPr lang="fr-CA" sz="16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4C6AD2-C7DE-C446-1793-2E788D809E12}"/>
              </a:ext>
            </a:extLst>
          </p:cNvPr>
          <p:cNvSpPr txBox="1">
            <a:spLocks/>
          </p:cNvSpPr>
          <p:nvPr/>
        </p:nvSpPr>
        <p:spPr>
          <a:xfrm>
            <a:off x="1480734" y="321764"/>
            <a:ext cx="9230532" cy="651742"/>
          </a:xfrm>
          <a:prstGeom prst="rect">
            <a:avLst/>
          </a:prstGeom>
        </p:spPr>
        <p:txBody>
          <a:bodyPr/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>
                <a:solidFill>
                  <a:srgbClr val="AC2836"/>
                </a:solidFill>
                <a:latin typeface="Bell Gothic" charset="0"/>
                <a:ea typeface="Bell Gothic" charset="0"/>
                <a:cs typeface="Bell Gothic" charset="0"/>
              </a:defRPr>
            </a:lvl1pPr>
          </a:lstStyle>
          <a:p>
            <a:r>
              <a:rPr lang="en-IN" sz="3600" dirty="0">
                <a:solidFill>
                  <a:schemeClr val="tx2"/>
                </a:solidFill>
                <a:latin typeface="3ds" panose="02000503020000020004" pitchFamily="2" charset="0"/>
              </a:rPr>
              <a:t>Plan de </a:t>
            </a:r>
            <a:r>
              <a:rPr lang="fr-FR" sz="3600" dirty="0">
                <a:solidFill>
                  <a:schemeClr val="tx2"/>
                </a:solidFill>
                <a:latin typeface="3ds" panose="02000503020000020004" pitchFamily="2" charset="0"/>
              </a:rPr>
              <a:t>présentation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Zoom de section 4">
                <a:extLst>
                  <a:ext uri="{FF2B5EF4-FFF2-40B4-BE49-F238E27FC236}">
                    <a16:creationId xmlns:a16="http://schemas.microsoft.com/office/drawing/2014/main" id="{56E9DCAE-F9EB-A91D-BB41-141D49D112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9888314"/>
                  </p:ext>
                </p:extLst>
              </p:nvPr>
            </p:nvGraphicFramePr>
            <p:xfrm>
              <a:off x="8230933" y="3902825"/>
              <a:ext cx="3971227" cy="2233815"/>
            </p:xfrm>
            <a:graphic>
              <a:graphicData uri="http://schemas.microsoft.com/office/powerpoint/2016/sectionzoom">
                <psez:sectionZm>
                  <psez:sectionZmObj sectionId="{B476FE41-9420-4A9D-8D7B-B34D5FF1123E}">
                    <psez:zmPr id="{33A72F57-E80D-42A3-897D-82A4B0520A6E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71227" cy="223381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Zoom de section 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56E9DCAE-F9EB-A91D-BB41-141D49D112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30933" y="3902825"/>
                <a:ext cx="3971227" cy="2233815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DE031BC8-9E95-7F27-974B-033E3C9D95B0}"/>
              </a:ext>
            </a:extLst>
          </p:cNvPr>
          <p:cNvCxnSpPr>
            <a:cxnSpLocks/>
          </p:cNvCxnSpPr>
          <p:nvPr/>
        </p:nvCxnSpPr>
        <p:spPr>
          <a:xfrm flipH="1" flipV="1">
            <a:off x="3145937" y="3357226"/>
            <a:ext cx="714195" cy="745148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rgbClr val="0000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2">
            <a:extLst>
              <a:ext uri="{FF2B5EF4-FFF2-40B4-BE49-F238E27FC236}">
                <a16:creationId xmlns:a16="http://schemas.microsoft.com/office/drawing/2014/main" id="{931DDCB8-6FD8-AE5D-388C-10AF089C3C01}"/>
              </a:ext>
            </a:extLst>
          </p:cNvPr>
          <p:cNvCxnSpPr>
            <a:cxnSpLocks/>
          </p:cNvCxnSpPr>
          <p:nvPr/>
        </p:nvCxnSpPr>
        <p:spPr>
          <a:xfrm flipH="1">
            <a:off x="5870092" y="3323705"/>
            <a:ext cx="787371" cy="730340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rgbClr val="0000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2">
            <a:extLst>
              <a:ext uri="{FF2B5EF4-FFF2-40B4-BE49-F238E27FC236}">
                <a16:creationId xmlns:a16="http://schemas.microsoft.com/office/drawing/2014/main" id="{3D9CBE88-888D-8E14-3BAA-65A26DD2E526}"/>
              </a:ext>
            </a:extLst>
          </p:cNvPr>
          <p:cNvCxnSpPr>
            <a:cxnSpLocks/>
          </p:cNvCxnSpPr>
          <p:nvPr/>
        </p:nvCxnSpPr>
        <p:spPr>
          <a:xfrm flipH="1" flipV="1">
            <a:off x="8769954" y="3251200"/>
            <a:ext cx="673094" cy="747023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rgbClr val="0000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Image 2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8CE16329-598A-8308-914A-B1C39FDA8A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53836" y="0"/>
            <a:ext cx="1421841" cy="10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104A7F2-1544-FE18-9DCE-846A639A9790}"/>
              </a:ext>
            </a:extLst>
          </p:cNvPr>
          <p:cNvSpPr txBox="1"/>
          <p:nvPr/>
        </p:nvSpPr>
        <p:spPr>
          <a:xfrm>
            <a:off x="1994005" y="3013501"/>
            <a:ext cx="82039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Merci de votre attention</a:t>
            </a:r>
            <a:endParaRPr lang="fr-FR" sz="3600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D275460-2D2A-36FD-5B83-134965E6B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FR" smtClean="0"/>
              <a:t>20</a:t>
            </a:fld>
            <a:endParaRPr lang="fr-FR"/>
          </a:p>
        </p:txBody>
      </p:sp>
      <p:pic>
        <p:nvPicPr>
          <p:cNvPr id="4" name="Image 3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1F72DBCE-CDDC-C778-0F18-DE762F7B9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8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184997"/>
            <a:ext cx="6452840" cy="6452838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solidFill>
                <a:srgbClr val="1C2023"/>
              </a:solidFill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225489" y="4421393"/>
            <a:ext cx="57410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spc="-150" dirty="0"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Présentations des objectifs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BD49A31-619C-452C-98E3-668074F9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3</a:t>
            </a:fld>
            <a:endParaRPr lang="fr-CA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C81C972-30A2-F8D6-DC50-CCEF26B2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215884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4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sp>
        <p:nvSpPr>
          <p:cNvPr id="6" name="Oval 1">
            <a:extLst>
              <a:ext uri="{FF2B5EF4-FFF2-40B4-BE49-F238E27FC236}">
                <a16:creationId xmlns:a16="http://schemas.microsoft.com/office/drawing/2014/main" id="{81ECCFC4-FF7A-7D09-A240-5DB5FBB36D27}"/>
              </a:ext>
            </a:extLst>
          </p:cNvPr>
          <p:cNvSpPr/>
          <p:nvPr/>
        </p:nvSpPr>
        <p:spPr>
          <a:xfrm>
            <a:off x="-2913185" y="-5597768"/>
            <a:ext cx="18018372" cy="18018368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solidFill>
                <a:srgbClr val="1C2023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3340065F-1B7D-9241-16CB-0B01FE746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FD9E77-8B5E-D6CC-9FA3-CCF82D8151F8}"/>
              </a:ext>
            </a:extLst>
          </p:cNvPr>
          <p:cNvSpPr/>
          <p:nvPr/>
        </p:nvSpPr>
        <p:spPr>
          <a:xfrm>
            <a:off x="2895514" y="129558"/>
            <a:ext cx="5741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Présentations des objectifs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68F532A-B3CF-2694-8381-D84B20484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13" y="1756291"/>
            <a:ext cx="6012517" cy="343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36DD4C5-2C3F-82A6-7695-09523F110DF5}"/>
              </a:ext>
            </a:extLst>
          </p:cNvPr>
          <p:cNvSpPr txBox="1"/>
          <p:nvPr/>
        </p:nvSpPr>
        <p:spPr>
          <a:xfrm>
            <a:off x="639168" y="1659311"/>
            <a:ext cx="5613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L’impression 3D </a:t>
            </a:r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 un procédé de fabrication par ajout de matière couche </a:t>
            </a: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par couche jusqu’à atteindre la forme finale de la pièce modélisée par un outil de conception assistée par ordinateur (CAO).</a:t>
            </a:r>
            <a:endParaRPr lang="en-CA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B7A41DA-78AD-8E77-3348-0AFFA7F65A00}"/>
              </a:ext>
            </a:extLst>
          </p:cNvPr>
          <p:cNvSpPr txBox="1"/>
          <p:nvPr/>
        </p:nvSpPr>
        <p:spPr>
          <a:xfrm>
            <a:off x="639168" y="1106578"/>
            <a:ext cx="3771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Impression 3D et code G?</a:t>
            </a:r>
            <a:endParaRPr lang="fr-FR" sz="2000" b="1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FD7E790-1397-131A-63A8-46B525B9B251}"/>
              </a:ext>
            </a:extLst>
          </p:cNvPr>
          <p:cNvSpPr txBox="1"/>
          <p:nvPr/>
        </p:nvSpPr>
        <p:spPr>
          <a:xfrm>
            <a:off x="728991" y="3347718"/>
            <a:ext cx="55240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L’impression 3D FDM fonction en extrudant un filament en plastique en l’amenant à une buse pour le fondre et créer les couches avec le mouvement de la tête.</a:t>
            </a:r>
            <a:endParaRPr lang="en-CA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514A1AC-0F73-AA04-7DCA-D5E96E2721FC}"/>
              </a:ext>
            </a:extLst>
          </p:cNvPr>
          <p:cNvSpPr txBox="1"/>
          <p:nvPr/>
        </p:nvSpPr>
        <p:spPr>
          <a:xfrm>
            <a:off x="883108" y="4763532"/>
            <a:ext cx="56100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G-code est un langage de programmation utilisé pour contrôler les mouvements et les fonctions des machines-outils automatisées, telles que les imprimantes 3D et les fraiseuses CNC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8E967AC7-2E07-C349-8779-7963B795E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836" y="1553799"/>
            <a:ext cx="5359588" cy="42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75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5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52FBD96-64F1-722D-21C6-103494CF290B}"/>
              </a:ext>
            </a:extLst>
          </p:cNvPr>
          <p:cNvSpPr txBox="1"/>
          <p:nvPr/>
        </p:nvSpPr>
        <p:spPr>
          <a:xfrm>
            <a:off x="607492" y="1775822"/>
            <a:ext cx="5637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 modification d’un code G pour impression 3D FDM :  </a:t>
            </a:r>
            <a:endParaRPr lang="en-CA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5A0064B-60B2-50A5-6733-161D6D71B74F}"/>
              </a:ext>
            </a:extLst>
          </p:cNvPr>
          <p:cNvSpPr txBox="1"/>
          <p:nvPr/>
        </p:nvSpPr>
        <p:spPr>
          <a:xfrm>
            <a:off x="1036365" y="2875290"/>
            <a:ext cx="572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Diviser la pièce en phases </a:t>
            </a:r>
            <a:r>
              <a:rPr lang="fr-F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endParaRPr lang="en-CA" dirty="0"/>
          </a:p>
        </p:txBody>
      </p:sp>
      <p:sp>
        <p:nvSpPr>
          <p:cNvPr id="6" name="Oval 1">
            <a:extLst>
              <a:ext uri="{FF2B5EF4-FFF2-40B4-BE49-F238E27FC236}">
                <a16:creationId xmlns:a16="http://schemas.microsoft.com/office/drawing/2014/main" id="{81ECCFC4-FF7A-7D09-A240-5DB5FBB36D27}"/>
              </a:ext>
            </a:extLst>
          </p:cNvPr>
          <p:cNvSpPr/>
          <p:nvPr/>
        </p:nvSpPr>
        <p:spPr>
          <a:xfrm>
            <a:off x="-2913185" y="-5597768"/>
            <a:ext cx="18018372" cy="18018368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solidFill>
                <a:srgbClr val="1C2023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3340065F-1B7D-9241-16CB-0B01FE746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FD9E77-8B5E-D6CC-9FA3-CCF82D8151F8}"/>
              </a:ext>
            </a:extLst>
          </p:cNvPr>
          <p:cNvSpPr/>
          <p:nvPr/>
        </p:nvSpPr>
        <p:spPr>
          <a:xfrm>
            <a:off x="2895514" y="129558"/>
            <a:ext cx="57410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Présentations des objectifs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488827-D95B-E5F1-7E8E-6FC3DBA77DD8}"/>
              </a:ext>
            </a:extLst>
          </p:cNvPr>
          <p:cNvSpPr txBox="1"/>
          <p:nvPr/>
        </p:nvSpPr>
        <p:spPr>
          <a:xfrm>
            <a:off x="639168" y="1106578"/>
            <a:ext cx="3771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Objectifs?</a:t>
            </a:r>
            <a:endParaRPr lang="fr-FR" sz="2000" b="1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3DB98AC-8DC9-EA49-02F8-D8F21FFC6D22}"/>
              </a:ext>
            </a:extLst>
          </p:cNvPr>
          <p:cNvSpPr txBox="1"/>
          <p:nvPr/>
        </p:nvSpPr>
        <p:spPr>
          <a:xfrm>
            <a:off x="1036723" y="3525296"/>
            <a:ext cx="57291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Modifier la fonction et la valeur de température et de vitesse d’impression (Constante ou linéaire croissante/décroissante)  </a:t>
            </a:r>
            <a:endParaRPr lang="en-CA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FAFBED5-F80B-C62C-58A0-F50DD30A8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471" y="2031527"/>
            <a:ext cx="3325301" cy="413391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2B85570-31F3-0254-37D9-728ADC183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2272" y="1617958"/>
            <a:ext cx="1889415" cy="16080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BDE0B47-E481-F8EB-8FD0-CD7B5E2AB44C}"/>
              </a:ext>
            </a:extLst>
          </p:cNvPr>
          <p:cNvSpPr txBox="1"/>
          <p:nvPr/>
        </p:nvSpPr>
        <p:spPr>
          <a:xfrm>
            <a:off x="1036366" y="4658498"/>
            <a:ext cx="5729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Ajouter des passages supplémentaires de la tête d’impression sans extrusion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8707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0677 0.06481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766944" y="202581"/>
            <a:ext cx="6452840" cy="6452838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3A11EB5-D725-4813-9871-2DDFBE63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6</a:t>
            </a:fld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5788C-AA32-C858-C484-FA33B264784B}"/>
              </a:ext>
            </a:extLst>
          </p:cNvPr>
          <p:cNvSpPr/>
          <p:nvPr/>
        </p:nvSpPr>
        <p:spPr>
          <a:xfrm>
            <a:off x="3104067" y="4491458"/>
            <a:ext cx="5778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b="1" spc="-150" dirty="0"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Contexte, connaissances et données </a:t>
            </a:r>
          </a:p>
        </p:txBody>
      </p:sp>
      <p:pic>
        <p:nvPicPr>
          <p:cNvPr id="6" name="Image 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17AD9C9-0190-6EDE-6651-7F91304801D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1455" y="1166213"/>
            <a:ext cx="3203817" cy="320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45B6B6-8FE1-4AA3-8CA8-330A720716F8}"/>
              </a:ext>
            </a:extLst>
          </p:cNvPr>
          <p:cNvSpPr txBox="1"/>
          <p:nvPr/>
        </p:nvSpPr>
        <p:spPr>
          <a:xfrm>
            <a:off x="525833" y="1168917"/>
            <a:ext cx="9707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Contexte :</a:t>
            </a:r>
            <a:endParaRPr lang="fr-FR" sz="2000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7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19E945-EB54-790D-3B60-2E1CBE449B8E}"/>
              </a:ext>
            </a:extLst>
          </p:cNvPr>
          <p:cNvSpPr txBox="1"/>
          <p:nvPr/>
        </p:nvSpPr>
        <p:spPr>
          <a:xfrm>
            <a:off x="1870001" y="1037934"/>
            <a:ext cx="6048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fr-FR" sz="1800" b="1" dirty="0">
                <a:solidFill>
                  <a:srgbClr val="114879"/>
                </a:solidFill>
                <a:effectLst/>
                <a:latin typeface="3ds" panose="02000503020000020004" pitchFamily="2" charset="0"/>
                <a:ea typeface="Calibri" panose="020F0502020204030204" pitchFamily="34" charset="0"/>
              </a:rPr>
              <a:t>L’impression 4D dans le domaine de construction </a:t>
            </a:r>
            <a:endParaRPr lang="fr-FR" b="1" dirty="0">
              <a:solidFill>
                <a:srgbClr val="114879"/>
              </a:solidFill>
              <a:latin typeface="3ds" panose="02000503020000020004" pitchFamily="2" charset="0"/>
            </a:endParaRPr>
          </a:p>
          <a:p>
            <a:pPr marL="285750" indent="-285750" algn="just">
              <a:buFontTx/>
              <a:buChar char="-"/>
            </a:pP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CACD4-5031-7D01-FDBC-629B978E04DB}"/>
              </a:ext>
            </a:extLst>
          </p:cNvPr>
          <p:cNvSpPr/>
          <p:nvPr/>
        </p:nvSpPr>
        <p:spPr>
          <a:xfrm>
            <a:off x="1977011" y="226643"/>
            <a:ext cx="73749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Contexte, connaissances et données </a:t>
            </a:r>
          </a:p>
        </p:txBody>
      </p:sp>
      <p:pic>
        <p:nvPicPr>
          <p:cNvPr id="7" name="4D Printing- Self-Folding Surface Cube">
            <a:hlinkClick r:id="" action="ppaction://media"/>
            <a:extLst>
              <a:ext uri="{FF2B5EF4-FFF2-40B4-BE49-F238E27FC236}">
                <a16:creationId xmlns:a16="http://schemas.microsoft.com/office/drawing/2014/main" id="{2E5F1174-534D-A6D5-D51D-EDC9A214F8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70001" y="1761565"/>
            <a:ext cx="8211837" cy="461915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3A6A8CF-BE6D-CEC9-1E93-3A70764AD97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051" t="31297" b="32765"/>
          <a:stretch/>
        </p:blipFill>
        <p:spPr>
          <a:xfrm>
            <a:off x="2411178" y="1859861"/>
            <a:ext cx="6506622" cy="26288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5E89F52-CE09-64DC-3CA1-8FCA13D514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3254" r="1279" b="30133"/>
          <a:stretch/>
        </p:blipFill>
        <p:spPr>
          <a:xfrm>
            <a:off x="2110162" y="4576875"/>
            <a:ext cx="7528625" cy="182510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86997F3-CC8F-8F4E-A0BA-9A1D59C6F28F}"/>
              </a:ext>
            </a:extLst>
          </p:cNvPr>
          <p:cNvSpPr txBox="1"/>
          <p:nvPr/>
        </p:nvSpPr>
        <p:spPr>
          <a:xfrm>
            <a:off x="1977011" y="6330893"/>
            <a:ext cx="9008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Wu, P., Yu, T., Chen, M., &amp; Hui, D. (2022). Effect of printing speed and part geometry on the self-deformation behaviors of 4D printed shape memory PLA using FDM. Journal of Manufacturing Processes, 84, 1507–1518. https://doi.org/10.1016/j.jmapro.2022.11.007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29567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5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45B6B6-8FE1-4AA3-8CA8-330A720716F8}"/>
              </a:ext>
            </a:extLst>
          </p:cNvPr>
          <p:cNvSpPr txBox="1"/>
          <p:nvPr/>
        </p:nvSpPr>
        <p:spPr>
          <a:xfrm>
            <a:off x="525833" y="1168917"/>
            <a:ext cx="9707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Connaissance?</a:t>
            </a:r>
            <a:endParaRPr lang="fr-FR" sz="2000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8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0CACD4-5031-7D01-FDBC-629B978E04DB}"/>
              </a:ext>
            </a:extLst>
          </p:cNvPr>
          <p:cNvSpPr/>
          <p:nvPr/>
        </p:nvSpPr>
        <p:spPr>
          <a:xfrm>
            <a:off x="1977011" y="226643"/>
            <a:ext cx="73749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Contexte, connaissances et données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F1A78BF-D9FA-D1CA-5C9B-E5A444A16D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86" t="4700" r="25822" b="17021"/>
          <a:stretch/>
        </p:blipFill>
        <p:spPr>
          <a:xfrm>
            <a:off x="6991859" y="1908617"/>
            <a:ext cx="4837034" cy="418089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4DBC749-76FA-FAFE-D540-845204FE8DDA}"/>
              </a:ext>
            </a:extLst>
          </p:cNvPr>
          <p:cNvSpPr txBox="1"/>
          <p:nvPr/>
        </p:nvSpPr>
        <p:spPr>
          <a:xfrm>
            <a:off x="525834" y="2174137"/>
            <a:ext cx="4530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Compréhension de procédé de fabrication additive </a:t>
            </a:r>
            <a:endParaRPr lang="en-CA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FB06A7D-4208-FC04-B7D9-EF49C8BCF55B}"/>
              </a:ext>
            </a:extLst>
          </p:cNvPr>
          <p:cNvSpPr txBox="1"/>
          <p:nvPr/>
        </p:nvSpPr>
        <p:spPr>
          <a:xfrm>
            <a:off x="525832" y="3127983"/>
            <a:ext cx="48370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Low">
              <a:buFontTx/>
              <a:buChar char="-"/>
            </a:pP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Fonctionnement et les instructions de Code G :</a:t>
            </a:r>
          </a:p>
          <a:p>
            <a:pPr algn="justLow"/>
            <a:endParaRPr lang="fr-F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Low"/>
            <a:r>
              <a:rPr lang="en-CA" b="1" dirty="0"/>
              <a:t>M104</a:t>
            </a:r>
            <a:r>
              <a:rPr lang="en-CA" dirty="0"/>
              <a:t> : </a:t>
            </a:r>
            <a:r>
              <a:rPr lang="fr-FR" dirty="0"/>
              <a:t>Réglage</a:t>
            </a:r>
            <a:r>
              <a:rPr lang="en-CA" dirty="0"/>
              <a:t> de </a:t>
            </a:r>
            <a:r>
              <a:rPr lang="fr-FR" dirty="0"/>
              <a:t>température</a:t>
            </a:r>
            <a:r>
              <a:rPr lang="en-CA" dirty="0"/>
              <a:t> de la tete </a:t>
            </a:r>
            <a:r>
              <a:rPr lang="en-CA" dirty="0" err="1"/>
              <a:t>d’impression</a:t>
            </a:r>
            <a:endParaRPr lang="en-CA" dirty="0"/>
          </a:p>
          <a:p>
            <a:pPr algn="justLow"/>
            <a:r>
              <a:rPr lang="en-CA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M109</a:t>
            </a:r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: </a:t>
            </a:r>
            <a:r>
              <a:rPr lang="en-CA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Attente</a:t>
            </a:r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de temperature</a:t>
            </a:r>
          </a:p>
          <a:p>
            <a:pPr algn="justLow"/>
            <a:r>
              <a:rPr lang="en-CA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G1 F </a:t>
            </a:r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Vitesse </a:t>
            </a:r>
            <a:r>
              <a:rPr lang="en-CA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d’impression</a:t>
            </a:r>
            <a:endParaRPr lang="en-CA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Low">
              <a:buFontTx/>
              <a:buChar char="-"/>
            </a:pPr>
            <a:endParaRPr lang="fr-FR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AC265AC-6668-ADFC-E3B4-E014DCF66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485" y="1908617"/>
            <a:ext cx="1677837" cy="41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9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092B06-5A45-44C5-A19F-E60AF1752828}"/>
              </a:ext>
            </a:extLst>
          </p:cNvPr>
          <p:cNvSpPr txBox="1"/>
          <p:nvPr/>
        </p:nvSpPr>
        <p:spPr>
          <a:xfrm>
            <a:off x="5572125" y="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745B6B6-8FE1-4AA3-8CA8-330A720716F8}"/>
              </a:ext>
            </a:extLst>
          </p:cNvPr>
          <p:cNvSpPr txBox="1"/>
          <p:nvPr/>
        </p:nvSpPr>
        <p:spPr>
          <a:xfrm>
            <a:off x="525833" y="1168917"/>
            <a:ext cx="9707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spc="-150" dirty="0">
                <a:solidFill>
                  <a:schemeClr val="tx2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3ds" panose="02000503020000020004" pitchFamily="2" charset="0"/>
              </a:rPr>
              <a:t>Donnée d’entrée et de sortie?</a:t>
            </a:r>
            <a:endParaRPr lang="fr-FR" sz="2000" spc="-150" dirty="0">
              <a:solidFill>
                <a:schemeClr val="tx2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4448F0-2DBC-44CB-8183-C515B55A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fr-CA" smtClean="0"/>
              <a:t>9</a:t>
            </a:fld>
            <a:endParaRPr lang="fr-CA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5E4AA-7A63-736A-0A50-A890F8C7E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889" y="-21353"/>
            <a:ext cx="1010857" cy="1010857"/>
          </a:xfrm>
          <a:prstGeom prst="rect">
            <a:avLst/>
          </a:prstGeom>
        </p:spPr>
      </p:pic>
      <p:pic>
        <p:nvPicPr>
          <p:cNvPr id="11" name="Image 10" descr="Une image contenant Police, Graphique, texte, logo&#10;&#10;Description générée automatiquement">
            <a:extLst>
              <a:ext uri="{FF2B5EF4-FFF2-40B4-BE49-F238E27FC236}">
                <a16:creationId xmlns:a16="http://schemas.microsoft.com/office/drawing/2014/main" id="{C6D0C640-0140-D18D-09D7-55ADAE0A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1670" y="7220"/>
            <a:ext cx="1564260" cy="11731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0CACD4-5031-7D01-FDBC-629B978E04DB}"/>
              </a:ext>
            </a:extLst>
          </p:cNvPr>
          <p:cNvSpPr/>
          <p:nvPr/>
        </p:nvSpPr>
        <p:spPr>
          <a:xfrm>
            <a:off x="1977011" y="226643"/>
            <a:ext cx="73749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pc="-150" dirty="0">
                <a:solidFill>
                  <a:srgbClr val="114879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Contexte, connaissances et données </a:t>
            </a:r>
          </a:p>
        </p:txBody>
      </p:sp>
      <p:pic>
        <p:nvPicPr>
          <p:cNvPr id="6" name="Image 5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CAA52F08-CF5C-8993-4A09-9779B9BF5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38" t="8063" r="7149" b="2743"/>
          <a:stretch/>
        </p:blipFill>
        <p:spPr>
          <a:xfrm>
            <a:off x="6108437" y="1044046"/>
            <a:ext cx="3773479" cy="54948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0D7A148-DAF1-418E-9AE7-C5B878432874}"/>
              </a:ext>
            </a:extLst>
          </p:cNvPr>
          <p:cNvSpPr txBox="1"/>
          <p:nvPr/>
        </p:nvSpPr>
        <p:spPr>
          <a:xfrm>
            <a:off x="525834" y="2567329"/>
            <a:ext cx="45307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Entrées : Code G, nombre de phase, couches de chaque phase, fonction et les valeurs de température, fonction et valeur de vitesse, distance entre la tête et la couche de passage.</a:t>
            </a:r>
          </a:p>
          <a:p>
            <a:pPr algn="just"/>
            <a:endParaRPr lang="fr-F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fr-F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fr-F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fr-FR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Sortie : Code G modifié 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486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10892</TotalTime>
  <Words>668</Words>
  <Application>Microsoft Office PowerPoint</Application>
  <PresentationFormat>Grand écran</PresentationFormat>
  <Paragraphs>109</Paragraphs>
  <Slides>20</Slides>
  <Notes>17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3ds</vt:lpstr>
      <vt:lpstr>Agency FB</vt:lpstr>
      <vt:lpstr>Arial</vt:lpstr>
      <vt:lpstr>Calibri</vt:lpstr>
      <vt:lpstr>Calibri Light</vt:lpstr>
      <vt:lpstr>Raleway</vt:lpstr>
      <vt:lpstr>Raleway Black</vt:lpstr>
      <vt:lpstr>Söhne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Aymen Mtar</cp:lastModifiedBy>
  <cp:revision>239</cp:revision>
  <dcterms:created xsi:type="dcterms:W3CDTF">2020-12-19T18:59:10Z</dcterms:created>
  <dcterms:modified xsi:type="dcterms:W3CDTF">2024-07-03T18:15:45Z</dcterms:modified>
</cp:coreProperties>
</file>